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58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BCB"/>
    <a:srgbClr val="A0A2B1"/>
    <a:srgbClr val="C1C1C1"/>
    <a:srgbClr val="C0C0C0"/>
    <a:srgbClr val="ADA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16995308869793"/>
          <c:y val="0.16607357435595321"/>
          <c:w val="0.8372396352457393"/>
          <c:h val="0.753032703731036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4"/>
            <c:spPr>
              <a:gradFill rotWithShape="1">
                <a:gsLst>
                  <a:gs pos="0">
                    <a:schemeClr val="accent5">
                      <a:tint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BD0-4334-A1EE-5D9355CD808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9BD0-4334-A1EE-5D9355CD808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hade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BD0-4334-A1EE-5D9355CD8080}"/>
              </c:ext>
            </c:extLst>
          </c:dPt>
          <c:dLbls>
            <c:dLbl>
              <c:idx val="0"/>
              <c:layout>
                <c:manualLayout>
                  <c:x val="-0.23906250000000012"/>
                  <c:y val="-0.13828124149352608"/>
                </c:manualLayout>
              </c:layout>
              <c:tx>
                <c:rich>
                  <a:bodyPr/>
                  <a:lstStyle/>
                  <a:p>
                    <a:r>
                      <a:rPr lang="en-US" sz="320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cs typeface="Times New Roman" panose="02020603050405020304" pitchFamily="18" charset="0"/>
                      </a:rPr>
                      <a:t>56%</a:t>
                    </a:r>
                    <a:endParaRPr lang="en-US" sz="3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Narrow" panose="020B0606020202030204" pitchFamily="34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D0-4334-A1EE-5D9355CD8080}"/>
                </c:ext>
              </c:extLst>
            </c:dLbl>
            <c:dLbl>
              <c:idx val="1"/>
              <c:layout>
                <c:manualLayout>
                  <c:x val="0.21406249999999999"/>
                  <c:y val="-0.1335937417818810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3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rPr>
                      <a:t>24%</a:t>
                    </a:r>
                    <a:endParaRPr lang="en-US" sz="3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Narrow" panose="020B0606020202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BD0-4334-A1EE-5D9355CD8080}"/>
                </c:ext>
              </c:extLst>
            </c:dLbl>
            <c:dLbl>
              <c:idx val="2"/>
              <c:layout>
                <c:manualLayout>
                  <c:x val="0.15156249999999993"/>
                  <c:y val="7.96874950979640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320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rPr>
                      <a:t>20%</a:t>
                    </a:r>
                    <a:endParaRPr lang="en-US" sz="3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Narrow" panose="020B0606020202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94525098425196"/>
                      <c:h val="8.58046822216607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BD0-4334-A1EE-5D9355CD80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курят</c:v>
                </c:pt>
                <c:pt idx="1">
                  <c:v>пробовали</c:v>
                </c:pt>
                <c:pt idx="2">
                  <c:v>не курят и  не пробовали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3"/>
                <c:pt idx="0">
                  <c:v>0.56000000000000005</c:v>
                </c:pt>
                <c:pt idx="1">
                  <c:v>0.24</c:v>
                </c:pt>
                <c:pt idx="2">
                  <c:v>0.2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00-9BD0-4334-A1EE-5D9355CD808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EB9755-FBB4-448C-81A6-84BCA4CC3352}" type="doc">
      <dgm:prSet loTypeId="urn:microsoft.com/office/officeart/2009/3/layout/FramedTextPicture" loCatId="picture" qsTypeId="urn:microsoft.com/office/officeart/2005/8/quickstyle/simple2" qsCatId="simple" csTypeId="urn:microsoft.com/office/officeart/2005/8/colors/accent3_2" csCatId="accent3" phldr="1"/>
      <dgm:spPr/>
    </dgm:pt>
    <dgm:pt modelId="{3C025835-E347-444C-92AD-D3F76C6A2FD6}">
      <dgm:prSet phldrT="[Текст]" custT="1"/>
      <dgm:spPr/>
      <dgm:t>
        <a:bodyPr/>
        <a:lstStyle/>
        <a:p>
          <a:r>
            <a:rPr lang="ru-RU" sz="2800" i="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подростки поддаются влиянию и не думают о будущем. Курение в раннем возрасте может негативно повлиять не только на наше здоровье, но и на наше будущее</a:t>
          </a:r>
          <a:r>
            <a:rPr lang="ru-RU" sz="270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sz="2700" dirty="0">
            <a:solidFill>
              <a:schemeClr val="bg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F8A977-7995-491C-9AB3-3ABE657096C9}" type="parTrans" cxnId="{D5E65E9D-8AF5-4308-A1E9-DAAEA943C62D}">
      <dgm:prSet/>
      <dgm:spPr/>
      <dgm:t>
        <a:bodyPr/>
        <a:lstStyle/>
        <a:p>
          <a:endParaRPr lang="ru-RU"/>
        </a:p>
      </dgm:t>
    </dgm:pt>
    <dgm:pt modelId="{32F5B295-CAE5-4866-993C-F0F1486F34D7}" type="sibTrans" cxnId="{D5E65E9D-8AF5-4308-A1E9-DAAEA943C62D}">
      <dgm:prSet/>
      <dgm:spPr/>
      <dgm:t>
        <a:bodyPr/>
        <a:lstStyle/>
        <a:p>
          <a:endParaRPr lang="ru-RU"/>
        </a:p>
      </dgm:t>
    </dgm:pt>
    <dgm:pt modelId="{A7C9808C-5E6D-4DAB-B064-83956D3F9ACF}" type="pres">
      <dgm:prSet presAssocID="{B0EB9755-FBB4-448C-81A6-84BCA4CC3352}" presName="Name0" presStyleCnt="0">
        <dgm:presLayoutVars>
          <dgm:chMax/>
          <dgm:chPref/>
          <dgm:dir/>
        </dgm:presLayoutVars>
      </dgm:prSet>
      <dgm:spPr/>
    </dgm:pt>
    <dgm:pt modelId="{6538CFC9-4A7B-434F-A940-5EA5AA8F5D26}" type="pres">
      <dgm:prSet presAssocID="{3C025835-E347-444C-92AD-D3F76C6A2FD6}" presName="composite" presStyleCnt="0">
        <dgm:presLayoutVars>
          <dgm:chMax/>
          <dgm:chPref/>
        </dgm:presLayoutVars>
      </dgm:prSet>
      <dgm:spPr/>
    </dgm:pt>
    <dgm:pt modelId="{C702D849-FB79-42EB-ADDF-F203FAA993E0}" type="pres">
      <dgm:prSet presAssocID="{3C025835-E347-444C-92AD-D3F76C6A2FD6}" presName="Image" presStyleLbl="bgImgPlace1" presStyleIdx="0" presStyleCnt="1" custScaleX="176297" custScaleY="171340" custLinFactNeighborX="3368" custLinFactNeighborY="-9583"/>
      <dgm:spPr>
        <a:blipFill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ru-RU"/>
        </a:p>
      </dgm:t>
    </dgm:pt>
    <dgm:pt modelId="{1191CD37-7C9A-4A0D-9D87-BD700D153FF4}" type="pres">
      <dgm:prSet presAssocID="{3C025835-E347-444C-92AD-D3F76C6A2FD6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423E9-C122-41E9-B95B-98C8A760A424}" type="pres">
      <dgm:prSet presAssocID="{3C025835-E347-444C-92AD-D3F76C6A2FD6}" presName="tlFrame" presStyleLbl="node1" presStyleIdx="0" presStyleCnt="4"/>
      <dgm:spPr/>
    </dgm:pt>
    <dgm:pt modelId="{5E8CCB8E-C224-4526-98A6-8883F28DAA53}" type="pres">
      <dgm:prSet presAssocID="{3C025835-E347-444C-92AD-D3F76C6A2FD6}" presName="trFrame" presStyleLbl="node1" presStyleIdx="1" presStyleCnt="4"/>
      <dgm:spPr/>
    </dgm:pt>
    <dgm:pt modelId="{1F4C3114-9554-4C49-B0E0-19BB5020DC43}" type="pres">
      <dgm:prSet presAssocID="{3C025835-E347-444C-92AD-D3F76C6A2FD6}" presName="blFrame" presStyleLbl="node1" presStyleIdx="2" presStyleCnt="4"/>
      <dgm:spPr/>
    </dgm:pt>
    <dgm:pt modelId="{42387FF3-D59F-472A-A597-566439E75C2B}" type="pres">
      <dgm:prSet presAssocID="{3C025835-E347-444C-92AD-D3F76C6A2FD6}" presName="brFrame" presStyleLbl="node1" presStyleIdx="3" presStyleCnt="4"/>
      <dgm:spPr/>
    </dgm:pt>
  </dgm:ptLst>
  <dgm:cxnLst>
    <dgm:cxn modelId="{D5E65E9D-8AF5-4308-A1E9-DAAEA943C62D}" srcId="{B0EB9755-FBB4-448C-81A6-84BCA4CC3352}" destId="{3C025835-E347-444C-92AD-D3F76C6A2FD6}" srcOrd="0" destOrd="0" parTransId="{70F8A977-7995-491C-9AB3-3ABE657096C9}" sibTransId="{32F5B295-CAE5-4866-993C-F0F1486F34D7}"/>
    <dgm:cxn modelId="{9F7AA574-00DF-42D6-A166-137EE123C38B}" type="presOf" srcId="{3C025835-E347-444C-92AD-D3F76C6A2FD6}" destId="{1191CD37-7C9A-4A0D-9D87-BD700D153FF4}" srcOrd="0" destOrd="0" presId="urn:microsoft.com/office/officeart/2009/3/layout/FramedTextPicture"/>
    <dgm:cxn modelId="{6BC89606-5E93-4640-B2DE-979EE298A18C}" type="presOf" srcId="{B0EB9755-FBB4-448C-81A6-84BCA4CC3352}" destId="{A7C9808C-5E6D-4DAB-B064-83956D3F9ACF}" srcOrd="0" destOrd="0" presId="urn:microsoft.com/office/officeart/2009/3/layout/FramedTextPicture"/>
    <dgm:cxn modelId="{0C4BA917-3BC3-4699-856C-A5EE5A471F9F}" type="presParOf" srcId="{A7C9808C-5E6D-4DAB-B064-83956D3F9ACF}" destId="{6538CFC9-4A7B-434F-A940-5EA5AA8F5D26}" srcOrd="0" destOrd="0" presId="urn:microsoft.com/office/officeart/2009/3/layout/FramedTextPicture"/>
    <dgm:cxn modelId="{69329A98-58FB-4562-B03D-B48429737A3B}" type="presParOf" srcId="{6538CFC9-4A7B-434F-A940-5EA5AA8F5D26}" destId="{C702D849-FB79-42EB-ADDF-F203FAA993E0}" srcOrd="0" destOrd="0" presId="urn:microsoft.com/office/officeart/2009/3/layout/FramedTextPicture"/>
    <dgm:cxn modelId="{C9530451-653E-43CF-AB1C-2A9836839913}" type="presParOf" srcId="{6538CFC9-4A7B-434F-A940-5EA5AA8F5D26}" destId="{1191CD37-7C9A-4A0D-9D87-BD700D153FF4}" srcOrd="1" destOrd="0" presId="urn:microsoft.com/office/officeart/2009/3/layout/FramedTextPicture"/>
    <dgm:cxn modelId="{8557F417-2361-4DF0-ABEB-1DE53F034EC1}" type="presParOf" srcId="{6538CFC9-4A7B-434F-A940-5EA5AA8F5D26}" destId="{642423E9-C122-41E9-B95B-98C8A760A424}" srcOrd="2" destOrd="0" presId="urn:microsoft.com/office/officeart/2009/3/layout/FramedTextPicture"/>
    <dgm:cxn modelId="{664ED339-C73D-4C5D-B541-1F6690F5AF21}" type="presParOf" srcId="{6538CFC9-4A7B-434F-A940-5EA5AA8F5D26}" destId="{5E8CCB8E-C224-4526-98A6-8883F28DAA53}" srcOrd="3" destOrd="0" presId="urn:microsoft.com/office/officeart/2009/3/layout/FramedTextPicture"/>
    <dgm:cxn modelId="{FC9B25ED-1D8B-4868-AC66-12017B1ED572}" type="presParOf" srcId="{6538CFC9-4A7B-434F-A940-5EA5AA8F5D26}" destId="{1F4C3114-9554-4C49-B0E0-19BB5020DC43}" srcOrd="4" destOrd="0" presId="urn:microsoft.com/office/officeart/2009/3/layout/FramedTextPicture"/>
    <dgm:cxn modelId="{4A3B3E12-E23E-4A8D-A19A-EB26F46875F0}" type="presParOf" srcId="{6538CFC9-4A7B-434F-A940-5EA5AA8F5D26}" destId="{42387FF3-D59F-472A-A597-566439E75C2B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5F6F0C-9244-4516-B5B2-70B20B8A606F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3_2" csCatId="accent3" phldr="1"/>
      <dgm:spPr/>
    </dgm:pt>
    <dgm:pt modelId="{CA64D122-534D-46FD-97D1-A009278E3BFD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По данным опроса почти 80% подростков курят или когда-нибудь пробовали. Это огромная проблема как для общества, так и для самих подростков и их здоровья</a:t>
          </a:r>
          <a:r>
            <a:rPr lang="ru-RU" sz="1900" dirty="0" smtClean="0">
              <a:latin typeface="Arial Narrow" panose="020B0606020202030204" pitchFamily="34" charset="0"/>
            </a:rPr>
            <a:t>.</a:t>
          </a:r>
          <a:endParaRPr lang="ru-RU" sz="1900" dirty="0"/>
        </a:p>
      </dgm:t>
    </dgm:pt>
    <dgm:pt modelId="{9781290D-0399-461E-AD43-A48BDD87A6E8}" type="parTrans" cxnId="{A050BD6E-E993-4BDB-B1E2-3942DE1CEDB4}">
      <dgm:prSet/>
      <dgm:spPr/>
      <dgm:t>
        <a:bodyPr/>
        <a:lstStyle/>
        <a:p>
          <a:endParaRPr lang="ru-RU"/>
        </a:p>
      </dgm:t>
    </dgm:pt>
    <dgm:pt modelId="{459CC97F-C22A-47E2-AEF8-35FD8379429D}" type="sibTrans" cxnId="{A050BD6E-E993-4BDB-B1E2-3942DE1CEDB4}">
      <dgm:prSet/>
      <dgm:spPr/>
      <dgm:t>
        <a:bodyPr/>
        <a:lstStyle/>
        <a:p>
          <a:endParaRPr lang="ru-RU"/>
        </a:p>
      </dgm:t>
    </dgm:pt>
    <dgm:pt modelId="{E0175DA7-21F7-4B1B-82DA-D676B61C9251}" type="pres">
      <dgm:prSet presAssocID="{5E5F6F0C-9244-4516-B5B2-70B20B8A606F}" presName="diagram" presStyleCnt="0">
        <dgm:presLayoutVars>
          <dgm:dir/>
        </dgm:presLayoutVars>
      </dgm:prSet>
      <dgm:spPr/>
    </dgm:pt>
    <dgm:pt modelId="{C2D2134F-8B7B-4CEC-B142-855C82AF1052}" type="pres">
      <dgm:prSet presAssocID="{CA64D122-534D-46FD-97D1-A009278E3BFD}" presName="composite" presStyleCnt="0"/>
      <dgm:spPr/>
    </dgm:pt>
    <dgm:pt modelId="{FFD6EB7F-D13D-4BFC-82CD-078FEC0509B6}" type="pres">
      <dgm:prSet presAssocID="{CA64D122-534D-46FD-97D1-A009278E3BFD}" presName="Image" presStyleLbl="bgShp" presStyleIdx="0" presStyleCnt="1" custScaleX="80959" custScaleY="80436" custLinFactNeighborY="-2629"/>
      <dgm:spPr>
        <a:blipFill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4CEA427D-E035-4B45-B893-49D222C1F484}" type="pres">
      <dgm:prSet presAssocID="{CA64D122-534D-46FD-97D1-A009278E3BFD}" presName="Parent" presStyleLbl="node0" presStyleIdx="0" presStyleCnt="1" custScaleX="101052" custScaleY="1457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50BD6E-E993-4BDB-B1E2-3942DE1CEDB4}" srcId="{5E5F6F0C-9244-4516-B5B2-70B20B8A606F}" destId="{CA64D122-534D-46FD-97D1-A009278E3BFD}" srcOrd="0" destOrd="0" parTransId="{9781290D-0399-461E-AD43-A48BDD87A6E8}" sibTransId="{459CC97F-C22A-47E2-AEF8-35FD8379429D}"/>
    <dgm:cxn modelId="{9C15BE90-812D-416E-B9AE-0C456B7BF3AE}" type="presOf" srcId="{5E5F6F0C-9244-4516-B5B2-70B20B8A606F}" destId="{E0175DA7-21F7-4B1B-82DA-D676B61C9251}" srcOrd="0" destOrd="0" presId="urn:microsoft.com/office/officeart/2008/layout/BendingPictureCaption"/>
    <dgm:cxn modelId="{968812D2-B0CA-4296-A218-A5D9BFFFC13D}" type="presOf" srcId="{CA64D122-534D-46FD-97D1-A009278E3BFD}" destId="{4CEA427D-E035-4B45-B893-49D222C1F484}" srcOrd="0" destOrd="0" presId="urn:microsoft.com/office/officeart/2008/layout/BendingPictureCaption"/>
    <dgm:cxn modelId="{C0C2AFEE-EEDD-471C-814D-30B64D8976CF}" type="presParOf" srcId="{E0175DA7-21F7-4B1B-82DA-D676B61C9251}" destId="{C2D2134F-8B7B-4CEC-B142-855C82AF1052}" srcOrd="0" destOrd="0" presId="urn:microsoft.com/office/officeart/2008/layout/BendingPictureCaption"/>
    <dgm:cxn modelId="{37F96197-34DE-4375-922D-B4224341CBBD}" type="presParOf" srcId="{C2D2134F-8B7B-4CEC-B142-855C82AF1052}" destId="{FFD6EB7F-D13D-4BFC-82CD-078FEC0509B6}" srcOrd="0" destOrd="0" presId="urn:microsoft.com/office/officeart/2008/layout/BendingPictureCaption"/>
    <dgm:cxn modelId="{2EDA7BAC-7844-4B66-AC46-05F1D60F21B3}" type="presParOf" srcId="{C2D2134F-8B7B-4CEC-B142-855C82AF1052}" destId="{4CEA427D-E035-4B45-B893-49D222C1F484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2D849-FB79-42EB-ADDF-F203FAA993E0}">
      <dsp:nvSpPr>
        <dsp:cNvPr id="0" name=""/>
        <dsp:cNvSpPr/>
      </dsp:nvSpPr>
      <dsp:spPr>
        <a:xfrm>
          <a:off x="105535" y="0"/>
          <a:ext cx="5342891" cy="346176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191CD37-7C9A-4A0D-9D87-BD700D153FF4}">
      <dsp:nvSpPr>
        <dsp:cNvPr id="0" name=""/>
        <dsp:cNvSpPr/>
      </dsp:nvSpPr>
      <dsp:spPr>
        <a:xfrm>
          <a:off x="4316757" y="3036906"/>
          <a:ext cx="4293639" cy="265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0" kern="120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подростки поддаются влиянию и не думают о будущем. Курение в раннем возрасте может негативно повлиять не только на наше здоровье, но и на наше будущее</a:t>
          </a:r>
          <a:r>
            <a:rPr lang="ru-RU" sz="2700" kern="120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sz="2700" kern="1200" dirty="0">
            <a:solidFill>
              <a:schemeClr val="bg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16757" y="3036906"/>
        <a:ext cx="4293639" cy="2652105"/>
      </dsp:txXfrm>
    </dsp:sp>
    <dsp:sp modelId="{642423E9-C122-41E9-B95B-98C8A760A424}">
      <dsp:nvSpPr>
        <dsp:cNvPr id="0" name=""/>
        <dsp:cNvSpPr/>
      </dsp:nvSpPr>
      <dsp:spPr>
        <a:xfrm>
          <a:off x="3937929" y="2658404"/>
          <a:ext cx="1031165" cy="1031431"/>
        </a:xfrm>
        <a:prstGeom prst="halfFrame">
          <a:avLst>
            <a:gd name="adj1" fmla="val 25770"/>
            <a:gd name="adj2" fmla="val 257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E8CCB8E-C224-4526-98A6-8883F28DAA53}">
      <dsp:nvSpPr>
        <dsp:cNvPr id="0" name=""/>
        <dsp:cNvSpPr/>
      </dsp:nvSpPr>
      <dsp:spPr>
        <a:xfrm rot="5400000">
          <a:off x="7987791" y="2658537"/>
          <a:ext cx="1031431" cy="1031165"/>
        </a:xfrm>
        <a:prstGeom prst="halfFrame">
          <a:avLst>
            <a:gd name="adj1" fmla="val 25770"/>
            <a:gd name="adj2" fmla="val 257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F4C3114-9554-4C49-B0E0-19BB5020DC43}">
      <dsp:nvSpPr>
        <dsp:cNvPr id="0" name=""/>
        <dsp:cNvSpPr/>
      </dsp:nvSpPr>
      <dsp:spPr>
        <a:xfrm rot="16200000">
          <a:off x="3937796" y="5036733"/>
          <a:ext cx="1031431" cy="1031165"/>
        </a:xfrm>
        <a:prstGeom prst="halfFrame">
          <a:avLst>
            <a:gd name="adj1" fmla="val 25770"/>
            <a:gd name="adj2" fmla="val 257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2387FF3-D59F-472A-A597-566439E75C2B}">
      <dsp:nvSpPr>
        <dsp:cNvPr id="0" name=""/>
        <dsp:cNvSpPr/>
      </dsp:nvSpPr>
      <dsp:spPr>
        <a:xfrm rot="10800000">
          <a:off x="7987924" y="5036600"/>
          <a:ext cx="1031165" cy="1031431"/>
        </a:xfrm>
        <a:prstGeom prst="halfFrame">
          <a:avLst>
            <a:gd name="adj1" fmla="val 25770"/>
            <a:gd name="adj2" fmla="val 257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6EB7F-D13D-4BFC-82CD-078FEC0509B6}">
      <dsp:nvSpPr>
        <dsp:cNvPr id="0" name=""/>
        <dsp:cNvSpPr/>
      </dsp:nvSpPr>
      <dsp:spPr>
        <a:xfrm>
          <a:off x="240478" y="581455"/>
          <a:ext cx="4245637" cy="3117241"/>
        </a:xfrm>
        <a:prstGeom prst="rect">
          <a:avLst/>
        </a:prstGeom>
        <a:blipFill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EA427D-E035-4B45-B893-49D222C1F484}">
      <dsp:nvSpPr>
        <dsp:cNvPr id="0" name=""/>
        <dsp:cNvSpPr/>
      </dsp:nvSpPr>
      <dsp:spPr>
        <a:xfrm>
          <a:off x="777430" y="3228610"/>
          <a:ext cx="4566462" cy="15827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2400" kern="120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По данным опроса почти 80% подростков курят или когда-нибудь пробовали. Это огромная проблема как для общества, так и для самих подростков и их здоровья</a:t>
          </a:r>
          <a:r>
            <a:rPr lang="ru-RU" sz="1900" kern="1200" dirty="0" smtClean="0">
              <a:latin typeface="Arial Narrow" panose="020B0606020202030204" pitchFamily="34" charset="0"/>
            </a:rPr>
            <a:t>.</a:t>
          </a:r>
          <a:endParaRPr lang="ru-RU" sz="1900" kern="1200" dirty="0"/>
        </a:p>
      </dsp:txBody>
      <dsp:txXfrm>
        <a:off x="777430" y="3228610"/>
        <a:ext cx="4566462" cy="1582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96DA4-55A7-4FBD-B4D5-AB0AA44C9112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D7CD-5B3F-4796-8F63-6724FCE0A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12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96DA4-55A7-4FBD-B4D5-AB0AA44C9112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D7CD-5B3F-4796-8F63-6724FCE0A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55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96DA4-55A7-4FBD-B4D5-AB0AA44C9112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D7CD-5B3F-4796-8F63-6724FCE0A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26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96DA4-55A7-4FBD-B4D5-AB0AA44C9112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D7CD-5B3F-4796-8F63-6724FCE0A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53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96DA4-55A7-4FBD-B4D5-AB0AA44C9112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D7CD-5B3F-4796-8F63-6724FCE0A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256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96DA4-55A7-4FBD-B4D5-AB0AA44C9112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D7CD-5B3F-4796-8F63-6724FCE0A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72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96DA4-55A7-4FBD-B4D5-AB0AA44C9112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D7CD-5B3F-4796-8F63-6724FCE0A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190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96DA4-55A7-4FBD-B4D5-AB0AA44C9112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D7CD-5B3F-4796-8F63-6724FCE0A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443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96DA4-55A7-4FBD-B4D5-AB0AA44C9112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D7CD-5B3F-4796-8F63-6724FCE0A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064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96DA4-55A7-4FBD-B4D5-AB0AA44C9112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D7CD-5B3F-4796-8F63-6724FCE0A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779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96DA4-55A7-4FBD-B4D5-AB0AA44C9112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D7CD-5B3F-4796-8F63-6724FCE0A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77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96DA4-55A7-4FBD-B4D5-AB0AA44C9112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9D7CD-5B3F-4796-8F63-6724FCE0A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09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microsoft.com/office/2007/relationships/hdphoto" Target="../media/hdphoto3.wdp"/><Relationship Id="rId4" Type="http://schemas.openxmlformats.org/officeDocument/2006/relationships/diagramData" Target="../diagrams/data2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hyperlink" Target="https://ru.wikipedia.org/wiki/%D0%A2%D0%B0%D0%B1%D0%B0%D0%BA%D0%BE%D0%BA%D1%83%D1%80%D0%B5%D0%BD%D0%B8%D0%B5_%D0%B2_%D0%A0%D0%BE%D1%81%D1%81%D0%B8%D0%B8#XX%E2%80%94XXI_%D0%B2%D0%B5%D0%BA%D0%B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ag.103.by/medicinskie-stati/119543-podrostok-i-kurenije/" TargetMode="External"/><Relationship Id="rId5" Type="http://schemas.openxmlformats.org/officeDocument/2006/relationships/hyperlink" Target="https://14.rospotrebnadzor.ru/content/1369/78664/" TargetMode="External"/><Relationship Id="rId4" Type="http://schemas.openxmlformats.org/officeDocument/2006/relationships/hyperlink" Target="https://www.odbtomsk.ru/useful-information/articles-from-the-health-center/138-prichiny-kureniya-podrostk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E6E5E3"/>
              </a:clrFrom>
              <a:clrTo>
                <a:srgbClr val="E6E5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05" y="2055813"/>
            <a:ext cx="5972100" cy="462988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504342" y="327082"/>
            <a:ext cx="5237331" cy="13337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Твой выбор</a:t>
            </a:r>
            <a:endParaRPr lang="ru-RU" sz="60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77488" y="4826675"/>
            <a:ext cx="27145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Автор проекта:</a:t>
            </a:r>
          </a:p>
          <a:p>
            <a:pPr algn="just"/>
            <a:r>
              <a:rPr lang="ru-RU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Билевич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Алёна Юрьевна </a:t>
            </a:r>
          </a:p>
          <a:p>
            <a:pPr algn="just"/>
            <a:r>
              <a:rPr lang="ru-RU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Руководитель проекта:</a:t>
            </a:r>
          </a:p>
          <a:p>
            <a:pPr algn="just"/>
            <a:r>
              <a:rPr lang="ru-RU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Губина Елена Витальевна</a:t>
            </a:r>
          </a:p>
          <a:p>
            <a:pPr algn="just"/>
            <a:r>
              <a:rPr lang="ru-RU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Учитель технологии </a:t>
            </a:r>
            <a:endParaRPr lang="ru-RU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г. Всеволожск 2023</a:t>
            </a:r>
            <a:endParaRPr lang="ru-RU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3294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439" y="3189889"/>
            <a:ext cx="6046077" cy="4030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7241"/>
            <a:ext cx="6752897" cy="33160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774390"/>
            <a:ext cx="5686097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/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Актуальность</a:t>
            </a:r>
            <a:endParaRPr lang="ru-RU" sz="4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430" y="3962739"/>
            <a:ext cx="67528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Актуальностью данного проекта является профилактика против курения в подростковом возрасте­­­­­­, оно поможет избежать проблем со здоровьем в будущем.</a:t>
            </a:r>
          </a:p>
          <a:p>
            <a:endParaRPr lang="ru-RU" sz="2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6949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106" y="3605387"/>
            <a:ext cx="6926317" cy="32748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1F4FB"/>
              </a:clrFrom>
              <a:clrTo>
                <a:srgbClr val="F1F4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6" y="59868"/>
            <a:ext cx="5131910" cy="374066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031421" y="2860791"/>
            <a:ext cx="5686097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/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Цель и задачи</a:t>
            </a:r>
            <a:endParaRPr lang="ru-RU" sz="4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6097" y="3800532"/>
            <a:ext cx="66186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bg2">
                    <a:lumMod val="10000"/>
                  </a:schemeClr>
                </a:solidFill>
              </a:rPr>
              <a:t>Цель работы:</a:t>
            </a:r>
          </a:p>
          <a:p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Показать поколению z последствия курения в раннем возрасте, путем создания продукта - статья в школьной газете.</a:t>
            </a:r>
          </a:p>
          <a:p>
            <a:r>
              <a:rPr lang="ru-RU" i="1" dirty="0">
                <a:solidFill>
                  <a:schemeClr val="bg2">
                    <a:lumMod val="10000"/>
                  </a:schemeClr>
                </a:solidFill>
              </a:rPr>
              <a:t>Задачи работы: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Изучить историю появления табака в России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i="1" dirty="0">
              <a:solidFill>
                <a:schemeClr val="bg2">
                  <a:lumMod val="2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Изучить информацию о вреде курения.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Объяснить,  какой вред курение, оказывает на молодой 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организм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Написать статью для школьной газеты</a:t>
            </a:r>
            <a:endParaRPr lang="ru-RU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837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986634878"/>
              </p:ext>
            </p:extLst>
          </p:nvPr>
        </p:nvGraphicFramePr>
        <p:xfrm>
          <a:off x="77903" y="620485"/>
          <a:ext cx="9022554" cy="6237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91163" y="1817287"/>
            <a:ext cx="414977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just"/>
            <a:r>
              <a:rPr lang="ru-RU" sz="5400" dirty="0" smtClean="0">
                <a:solidFill>
                  <a:srgbClr val="E7E6E6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Проблема</a:t>
            </a:r>
            <a:r>
              <a:rPr lang="en-US" sz="5400" dirty="0" smtClean="0">
                <a:solidFill>
                  <a:srgbClr val="E7E6E6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5400" dirty="0">
              <a:solidFill>
                <a:srgbClr val="E7E6E6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clrChange>
              <a:clrFrom>
                <a:srgbClr val="E7E5E6"/>
              </a:clrFrom>
              <a:clrTo>
                <a:srgbClr val="E7E5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353" y="-366179"/>
            <a:ext cx="3636279" cy="363627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83775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30011093"/>
              </p:ext>
            </p:extLst>
          </p:nvPr>
        </p:nvGraphicFramePr>
        <p:xfrm>
          <a:off x="4749539" y="1709400"/>
          <a:ext cx="7399283" cy="4701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28138" y="8933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915376923"/>
              </p:ext>
            </p:extLst>
          </p:nvPr>
        </p:nvGraphicFramePr>
        <p:xfrm>
          <a:off x="-250372" y="1056274"/>
          <a:ext cx="5584371" cy="5494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905" b="5286"/>
          <a:stretch/>
        </p:blipFill>
        <p:spPr>
          <a:xfrm>
            <a:off x="4028677" y="0"/>
            <a:ext cx="5323114" cy="1534887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5270613" y="287563"/>
            <a:ext cx="28392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sz="5400" dirty="0" smtClean="0">
                <a:solidFill>
                  <a:srgbClr val="E7E6E6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Опрос</a:t>
            </a:r>
            <a:r>
              <a:rPr lang="en-US" sz="5400" dirty="0" smtClean="0">
                <a:solidFill>
                  <a:srgbClr val="E7E6E6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5400" dirty="0">
              <a:solidFill>
                <a:srgbClr val="E7E6E6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8492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15" grpId="0">
        <p:bldAsOne/>
      </p:bldGraphic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08"/>
            <a:ext cx="12192000" cy="69559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879771" y="26343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09"/>
          <a:stretch/>
        </p:blipFill>
        <p:spPr>
          <a:xfrm>
            <a:off x="0" y="0"/>
            <a:ext cx="12192000" cy="90351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5314" y="-9908"/>
            <a:ext cx="33618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Продукт</a:t>
            </a:r>
            <a:endParaRPr lang="ru-RU" sz="5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4281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79771" y="26343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537600" y="80848"/>
            <a:ext cx="51010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Заключение</a:t>
            </a:r>
            <a:endParaRPr lang="ru-RU" sz="5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49413" y="1004178"/>
            <a:ext cx="7456714" cy="4188381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000" i="1" dirty="0" smtClean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проведя анкетирование, было выявлено то, что около 45% процентов даже не подозревают, какой ущерб наносят сами же себе, используя табачные вещества. Что бы устранить данную проблему надо придать огласке все те ужасы, о которых многие и не знают. Статья в школьной газете - это самый лучший способ распространить эту информацию. Небольшая текстовая информация поможет подросткам сделать свой выбор в сторону здорового и перспективного будущего</a:t>
            </a:r>
            <a:endParaRPr lang="ru-RU" sz="2000" i="1" dirty="0">
              <a:solidFill>
                <a:schemeClr val="bg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clrChange>
              <a:clrFrom>
                <a:srgbClr val="CECECE"/>
              </a:clrFrom>
              <a:clrTo>
                <a:srgbClr val="CECEC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903" y="3207724"/>
            <a:ext cx="3805692" cy="425269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EAB5"/>
              </a:clrFrom>
              <a:clrTo>
                <a:srgbClr val="FFEAB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5"/>
          <a:stretch/>
        </p:blipFill>
        <p:spPr>
          <a:xfrm>
            <a:off x="-278650" y="3706814"/>
            <a:ext cx="3577022" cy="315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30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08"/>
            <a:ext cx="12192000" cy="69559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879771" y="26343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0"/>
            <a:ext cx="12572999" cy="101139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7535" y="88063"/>
            <a:ext cx="78582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Список литературы</a:t>
            </a:r>
            <a:endParaRPr lang="ru-RU" sz="5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1886" y="1183091"/>
            <a:ext cx="6096000" cy="517577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i="1" u="sng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https://www.odbtomsk.ru/useful-information/articles-from-the-health-center/138-prichiny-kureniya-podrostkov</a:t>
            </a:r>
            <a:endParaRPr lang="ru-RU" sz="1400" i="1" dirty="0" smtClean="0">
              <a:solidFill>
                <a:schemeClr val="bg2">
                  <a:lumMod val="25000"/>
                </a:schemeClr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i="1" u="sng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https://14.rospotrebnadzor.ru/content/1369/78664/</a:t>
            </a:r>
            <a:endParaRPr lang="ru-RU" sz="1400" i="1" dirty="0" smtClean="0">
              <a:solidFill>
                <a:schemeClr val="bg2">
                  <a:lumMod val="25000"/>
                </a:schemeClr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i="1" u="sng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https://mag.103.by/medicinskie-stati/119543-podrostok-i-kurenije/</a:t>
            </a:r>
            <a:endParaRPr lang="ru-RU" sz="1400" i="1" dirty="0" smtClean="0">
              <a:solidFill>
                <a:schemeClr val="bg2">
                  <a:lumMod val="25000"/>
                </a:schemeClr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i="1" u="sng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https://ru.wikipedia.org/wiki/%D0%A2%D0%B0%D0%B1%D0%B0%D0%BA%D0%BE%D0%BA%D1%83%D1%80%D0%B5%D0%BD%D0%B8%D0%B5_%D0%B2_%D0%A0%D0%BE%D1%81%D1%81%D0%B8%D0%B8#XX%E2%80%94XXI_%D0%B2%D0%B5%D0%BA%D0%B0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i="1" dirty="0" smtClean="0">
              <a:solidFill>
                <a:schemeClr val="bg2">
                  <a:lumMod val="25000"/>
                </a:schemeClr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i="1" kern="18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Аллен </a:t>
            </a:r>
            <a:r>
              <a:rPr lang="ru-RU" i="1" kern="1800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Карр</a:t>
            </a:r>
            <a:r>
              <a:rPr lang="ru-RU" i="1" kern="18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Как помочь нашим детям бросить курить</a:t>
            </a:r>
            <a:endParaRPr lang="ru-RU" sz="1400" i="1" dirty="0" smtClean="0">
              <a:solidFill>
                <a:schemeClr val="bg2">
                  <a:lumMod val="25000"/>
                </a:schemeClr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1100" i="1" dirty="0" smtClean="0">
                <a:solidFill>
                  <a:schemeClr val="bg2">
                    <a:lumMod val="25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Дальке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М.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Дальке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Психология курения</a:t>
            </a:r>
            <a:endParaRPr lang="ru-RU" sz="1400" i="1" dirty="0">
              <a:solidFill>
                <a:schemeClr val="bg2">
                  <a:lumMod val="25000"/>
                </a:schemeClr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6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249</Words>
  <Application>Microsoft Office PowerPoint</Application>
  <PresentationFormat>Широкоэкранный</PresentationFormat>
  <Paragraphs>35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Arial Narrow</vt:lpstr>
      <vt:lpstr>Calibri</vt:lpstr>
      <vt:lpstr>Calibri Light</vt:lpstr>
      <vt:lpstr>Courier New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</dc:creator>
  <cp:lastModifiedBy>admin</cp:lastModifiedBy>
  <cp:revision>26</cp:revision>
  <dcterms:created xsi:type="dcterms:W3CDTF">2024-02-04T16:49:17Z</dcterms:created>
  <dcterms:modified xsi:type="dcterms:W3CDTF">2024-02-09T14:51:55Z</dcterms:modified>
</cp:coreProperties>
</file>